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57" r:id="rId4"/>
    <p:sldId id="263" r:id="rId5"/>
    <p:sldId id="266" r:id="rId6"/>
    <p:sldId id="264" r:id="rId7"/>
    <p:sldId id="265" r:id="rId8"/>
    <p:sldId id="259" r:id="rId9"/>
    <p:sldId id="260" r:id="rId10"/>
    <p:sldId id="258" r:id="rId11"/>
    <p:sldId id="261" r:id="rId12"/>
    <p:sldId id="267" r:id="rId13"/>
    <p:sldId id="268"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CFEA8-135D-4D03-A7C6-8DD3585450C3}" type="datetimeFigureOut">
              <a:rPr lang="en-US" smtClean="0"/>
              <a:t>3/16/2020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CF630-62BB-4C7D-B5CD-B7506B8E9BB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CF630-62BB-4C7D-B5CD-B7506B8E9BB2}"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23232-392A-4483-8472-52FD262D097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23232-392A-4483-8472-52FD262D097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23232-392A-4483-8472-52FD262D097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23232-392A-4483-8472-52FD262D097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23232-392A-4483-8472-52FD262D097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23232-392A-4483-8472-52FD262D0971}"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23232-392A-4483-8472-52FD262D0971}"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23232-392A-4483-8472-52FD262D0971}"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23232-392A-4483-8472-52FD262D0971}"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23232-392A-4483-8472-52FD262D0971}"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23232-392A-4483-8472-52FD262D0971}"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7F48-6108-4B56-9397-962F9941EC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23232-392A-4483-8472-52FD262D0971}" type="datetimeFigureOut">
              <a:rPr lang="en-US" smtClean="0"/>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D7F48-6108-4B56-9397-962F9941EC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Education </a:t>
            </a:r>
            <a:r>
              <a:rPr lang="en-US" dirty="0" smtClean="0"/>
              <a:t>Reform in the 1800’s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Not Found: /illustration/views/cottage_city_schoo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y Documents\My Pictures\education reform 7.jpg"/>
          <p:cNvPicPr>
            <a:picLocks noGrp="1" noChangeAspect="1" noChangeArrowheads="1"/>
          </p:cNvPicPr>
          <p:nvPr>
            <p:ph type="pic" idx="1"/>
          </p:nvPr>
        </p:nvPicPr>
        <p:blipFill>
          <a:blip r:embed="rId2" cstate="print"/>
          <a:srcRect l="5500" r="5500"/>
          <a:stretch>
            <a:fillRect/>
          </a:stretch>
        </p:blipFill>
        <p:spPr bwMode="auto">
          <a:xfrm>
            <a:off x="533400" y="71041"/>
            <a:ext cx="7848600" cy="5886450"/>
          </a:xfrm>
          <a:prstGeom prst="rect">
            <a:avLst/>
          </a:prstGeom>
          <a:noFill/>
        </p:spPr>
      </p:pic>
      <p:sp>
        <p:nvSpPr>
          <p:cNvPr id="3" name="Text Placeholder 2"/>
          <p:cNvSpPr>
            <a:spLocks noGrp="1"/>
          </p:cNvSpPr>
          <p:nvPr>
            <p:ph type="body" sz="half" idx="2"/>
          </p:nvPr>
        </p:nvSpPr>
        <p:spPr>
          <a:xfrm>
            <a:off x="0" y="6031367"/>
            <a:ext cx="9144000" cy="804862"/>
          </a:xfrm>
        </p:spPr>
        <p:txBody>
          <a:bodyPr/>
          <a:lstStyle/>
          <a:p>
            <a:r>
              <a:rPr lang="en-US" dirty="0" smtClean="0"/>
              <a:t>Schools were always short of supplies.  Notice the individual chalkboards that were often used in place of paper.  Only the basics.  Imagine how amazed students back then would be with Chromebooks…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ob_school_1915"/>
          <p:cNvPicPr>
            <a:picLocks noGrp="1"/>
          </p:cNvPicPr>
          <p:nvPr>
            <p:ph idx="1"/>
          </p:nvPr>
        </p:nvPicPr>
        <p:blipFill>
          <a:blip r:embed="rId2" cstate="print"/>
          <a:srcRect/>
          <a:stretch>
            <a:fillRect/>
          </a:stretch>
        </p:blipFill>
        <p:spPr bwMode="auto">
          <a:xfrm>
            <a:off x="304800" y="457200"/>
            <a:ext cx="8382000"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school_slate"/>
          <p:cNvPicPr>
            <a:picLocks noGrp="1"/>
          </p:cNvPicPr>
          <p:nvPr>
            <p:ph idx="1"/>
          </p:nvPr>
        </p:nvPicPr>
        <p:blipFill>
          <a:blip r:embed="rId2" cstate="print"/>
          <a:srcRect/>
          <a:stretch>
            <a:fillRect/>
          </a:stretch>
        </p:blipFill>
        <p:spPr bwMode="auto">
          <a:xfrm>
            <a:off x="0" y="152400"/>
            <a:ext cx="9144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My Documents\My Pictures\education reform 10.jpg"/>
          <p:cNvPicPr>
            <a:picLocks noGrp="1" noChangeAspect="1" noChangeArrowheads="1"/>
          </p:cNvPicPr>
          <p:nvPr>
            <p:ph idx="1"/>
          </p:nvPr>
        </p:nvPicPr>
        <p:blipFill>
          <a:blip r:embed="rId2" cstate="print"/>
          <a:srcRect/>
          <a:stretch>
            <a:fillRect/>
          </a:stretch>
        </p:blipFill>
        <p:spPr bwMode="auto">
          <a:xfrm>
            <a:off x="1295400" y="-3968"/>
            <a:ext cx="5489574" cy="68619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farm3.static.flickr.com/2248/2077350020_5e3d22d8cf_o.jpg"/>
          <p:cNvPicPr>
            <a:picLocks noGrp="1"/>
          </p:cNvPicPr>
          <p:nvPr>
            <p:ph type="pic" idx="1"/>
          </p:nvPr>
        </p:nvPicPr>
        <p:blipFill>
          <a:blip r:embed="rId3" cstate="print"/>
          <a:srcRect l="5571" r="5571"/>
          <a:stretch>
            <a:fillRect/>
          </a:stretch>
        </p:blipFill>
        <p:spPr bwMode="auto">
          <a:xfrm>
            <a:off x="304800" y="76200"/>
            <a:ext cx="8686800" cy="5791200"/>
          </a:xfrm>
          <a:prstGeom prst="rect">
            <a:avLst/>
          </a:prstGeom>
          <a:noFill/>
          <a:ln w="9525">
            <a:noFill/>
            <a:miter lim="800000"/>
            <a:headEnd/>
            <a:tailEnd/>
          </a:ln>
        </p:spPr>
      </p:pic>
      <p:sp>
        <p:nvSpPr>
          <p:cNvPr id="3" name="Text Placeholder 2"/>
          <p:cNvSpPr>
            <a:spLocks noGrp="1"/>
          </p:cNvSpPr>
          <p:nvPr>
            <p:ph type="body" sz="half" idx="2"/>
          </p:nvPr>
        </p:nvSpPr>
        <p:spPr>
          <a:xfrm>
            <a:off x="0" y="6053138"/>
            <a:ext cx="9144000" cy="804862"/>
          </a:xfrm>
        </p:spPr>
        <p:txBody>
          <a:bodyPr/>
          <a:lstStyle/>
          <a:p>
            <a:r>
              <a:rPr lang="en-US" dirty="0" smtClean="0"/>
              <a:t>Bathroom pass, anyone?  I bet this was super comfortable in the middle of winter!  By the way, there was no toilet paper.  Most schools kept a Sears Roebuck catalog in the outhouse – pages were ripped out as needed.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Public School Reforms</a:t>
            </a:r>
            <a:endParaRPr lang="en-US" b="1" dirty="0"/>
          </a:p>
        </p:txBody>
      </p:sp>
      <p:sp>
        <p:nvSpPr>
          <p:cNvPr id="3" name="Content Placeholder 2"/>
          <p:cNvSpPr>
            <a:spLocks noGrp="1"/>
          </p:cNvSpPr>
          <p:nvPr>
            <p:ph idx="1"/>
          </p:nvPr>
        </p:nvSpPr>
        <p:spPr/>
        <p:txBody>
          <a:bodyPr/>
          <a:lstStyle/>
          <a:p>
            <a:pPr marL="0" indent="0">
              <a:buNone/>
            </a:pPr>
            <a:r>
              <a:rPr lang="en-US" dirty="0" smtClean="0"/>
              <a:t>Most Responsible for changes:  </a:t>
            </a:r>
          </a:p>
          <a:p>
            <a:pPr marL="0" indent="0">
              <a:buNone/>
            </a:pPr>
            <a:r>
              <a:rPr lang="en-US" dirty="0" smtClean="0">
                <a:solidFill>
                  <a:srgbClr val="FF0000"/>
                </a:solidFill>
              </a:rPr>
              <a:t>Horace Mann</a:t>
            </a:r>
          </a:p>
          <a:p>
            <a:pPr marL="0" indent="0">
              <a:buNone/>
            </a:pPr>
            <a:endParaRPr lang="en-US" dirty="0">
              <a:solidFill>
                <a:srgbClr val="FF0000"/>
              </a:solidFill>
            </a:endParaRPr>
          </a:p>
          <a:p>
            <a:pPr marL="0" indent="0">
              <a:buNone/>
            </a:pPr>
            <a:r>
              <a:rPr lang="en-US" dirty="0" smtClean="0"/>
              <a:t>Improvements suggested and implemented:</a:t>
            </a:r>
          </a:p>
          <a:p>
            <a:r>
              <a:rPr lang="en-US" dirty="0" smtClean="0">
                <a:solidFill>
                  <a:srgbClr val="FF0000"/>
                </a:solidFill>
              </a:rPr>
              <a:t>Use taxes to pay for better schools</a:t>
            </a:r>
          </a:p>
          <a:p>
            <a:r>
              <a:rPr lang="en-US" dirty="0" smtClean="0">
                <a:solidFill>
                  <a:srgbClr val="FF0000"/>
                </a:solidFill>
              </a:rPr>
              <a:t>Pay teachers higher salaries</a:t>
            </a:r>
          </a:p>
          <a:p>
            <a:r>
              <a:rPr lang="en-US" dirty="0" smtClean="0">
                <a:solidFill>
                  <a:srgbClr val="FF0000"/>
                </a:solidFill>
              </a:rPr>
              <a:t>Better, specialized training for teachers</a:t>
            </a:r>
            <a:endParaRPr lang="en-US" dirty="0">
              <a:solidFill>
                <a:srgbClr val="FF0000"/>
              </a:solidFill>
            </a:endParaRPr>
          </a:p>
        </p:txBody>
      </p:sp>
    </p:spTree>
    <p:extLst>
      <p:ext uri="{BB962C8B-B14F-4D97-AF65-F5344CB8AC3E}">
        <p14:creationId xmlns:p14="http://schemas.microsoft.com/office/powerpoint/2010/main" val="349810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facts/views/child_harvest.jpg"/>
          <p:cNvPicPr>
            <a:picLocks noGrp="1"/>
          </p:cNvPicPr>
          <p:nvPr>
            <p:ph type="pic" idx="1"/>
          </p:nvPr>
        </p:nvPicPr>
        <p:blipFill>
          <a:blip r:embed="rId2" cstate="print"/>
          <a:srcRect t="2957" b="2957"/>
          <a:stretch>
            <a:fillRect/>
          </a:stretch>
        </p:blipFill>
        <p:spPr bwMode="auto">
          <a:xfrm>
            <a:off x="0" y="0"/>
            <a:ext cx="9144000" cy="5791200"/>
          </a:xfrm>
          <a:prstGeom prst="rect">
            <a:avLst/>
          </a:prstGeom>
          <a:noFill/>
          <a:ln w="9525">
            <a:noFill/>
            <a:miter lim="800000"/>
            <a:headEnd/>
            <a:tailEnd/>
          </a:ln>
        </p:spPr>
      </p:pic>
      <p:sp>
        <p:nvSpPr>
          <p:cNvPr id="3" name="Text Placeholder 2"/>
          <p:cNvSpPr>
            <a:spLocks noGrp="1"/>
          </p:cNvSpPr>
          <p:nvPr>
            <p:ph type="body" sz="half" idx="2"/>
          </p:nvPr>
        </p:nvSpPr>
        <p:spPr>
          <a:xfrm>
            <a:off x="0" y="5943600"/>
            <a:ext cx="9144000" cy="804862"/>
          </a:xfrm>
        </p:spPr>
        <p:txBody>
          <a:bodyPr/>
          <a:lstStyle/>
          <a:p>
            <a:r>
              <a:rPr lang="en-US" dirty="0" smtClean="0"/>
              <a:t>This is what most kids were doing rather than going to school.  Poor families couldn’t afford to let their children leave their farms because they were needed to do daily work.  These families worked hard just to survive (notice that even the horse isn’t well-fed).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facts/views/farm_neck_school.jpg"/>
          <p:cNvPicPr>
            <a:picLocks noGrp="1"/>
          </p:cNvPicPr>
          <p:nvPr>
            <p:ph type="pic" idx="1"/>
          </p:nvPr>
        </p:nvPicPr>
        <p:blipFill>
          <a:blip r:embed="rId2" cstate="print"/>
          <a:srcRect l="4476" r="4476"/>
          <a:stretch>
            <a:fillRect/>
          </a:stretch>
        </p:blipFill>
        <p:spPr bwMode="auto">
          <a:xfrm>
            <a:off x="0" y="0"/>
            <a:ext cx="9144000" cy="5943599"/>
          </a:xfrm>
          <a:prstGeom prst="rect">
            <a:avLst/>
          </a:prstGeom>
          <a:noFill/>
          <a:ln w="9525">
            <a:noFill/>
            <a:miter lim="800000"/>
            <a:headEnd/>
            <a:tailEnd/>
          </a:ln>
        </p:spPr>
      </p:pic>
      <p:sp>
        <p:nvSpPr>
          <p:cNvPr id="3" name="Text Placeholder 2"/>
          <p:cNvSpPr>
            <a:spLocks noGrp="1"/>
          </p:cNvSpPr>
          <p:nvPr>
            <p:ph type="body" sz="half" idx="2"/>
          </p:nvPr>
        </p:nvSpPr>
        <p:spPr>
          <a:xfrm>
            <a:off x="0" y="6031367"/>
            <a:ext cx="9144000" cy="804862"/>
          </a:xfrm>
        </p:spPr>
        <p:txBody>
          <a:bodyPr/>
          <a:lstStyle/>
          <a:p>
            <a:r>
              <a:rPr lang="en-US" dirty="0" smtClean="0"/>
              <a:t>This is a typical “one-room schoolhouse”.  These early schools had a single teacher responsible for teaching all students (usually from kindergarten through 8</a:t>
            </a:r>
            <a:r>
              <a:rPr lang="en-US" baseline="30000" dirty="0" smtClean="0"/>
              <a:t>th</a:t>
            </a:r>
            <a:r>
              <a:rPr lang="en-US" dirty="0" smtClean="0"/>
              <a:t> grade).  No bathrooms, no air conditioning, no furnace (wood stove, if lucky…) – just a basic, small building.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y Documents\My Pictures\education reform 3.jpg"/>
          <p:cNvPicPr>
            <a:picLocks noGrp="1" noChangeAspect="1" noChangeArrowheads="1"/>
          </p:cNvPicPr>
          <p:nvPr>
            <p:ph type="pic" idx="1"/>
          </p:nvPr>
        </p:nvPicPr>
        <p:blipFill>
          <a:blip r:embed="rId2" cstate="print"/>
          <a:srcRect l="4400" r="4400"/>
          <a:stretch>
            <a:fillRect/>
          </a:stretch>
        </p:blipFill>
        <p:spPr bwMode="auto">
          <a:xfrm>
            <a:off x="457200" y="0"/>
            <a:ext cx="8001000" cy="6000750"/>
          </a:xfrm>
          <a:prstGeom prst="rect">
            <a:avLst/>
          </a:prstGeom>
          <a:noFill/>
        </p:spPr>
      </p:pic>
      <p:sp>
        <p:nvSpPr>
          <p:cNvPr id="3" name="Text Placeholder 2"/>
          <p:cNvSpPr>
            <a:spLocks noGrp="1"/>
          </p:cNvSpPr>
          <p:nvPr>
            <p:ph type="body" sz="half" idx="2"/>
          </p:nvPr>
        </p:nvSpPr>
        <p:spPr>
          <a:xfrm>
            <a:off x="152400" y="6053138"/>
            <a:ext cx="8991600" cy="804862"/>
          </a:xfrm>
        </p:spPr>
        <p:txBody>
          <a:bodyPr/>
          <a:lstStyle/>
          <a:p>
            <a:r>
              <a:rPr lang="en-US" dirty="0" smtClean="0"/>
              <a:t>School buildings were made out of whatever materials were available, depending on what part of the country you lived in.  This one, in the Great Plains, was made out of mud bricks.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y Documents\My Pictures\education reform.jpg"/>
          <p:cNvPicPr>
            <a:picLocks noGrp="1" noChangeAspect="1" noChangeArrowheads="1"/>
          </p:cNvPicPr>
          <p:nvPr>
            <p:ph type="pic" idx="1"/>
          </p:nvPr>
        </p:nvPicPr>
        <p:blipFill>
          <a:blip r:embed="rId2" cstate="print"/>
          <a:srcRect t="3393" b="3393"/>
          <a:stretch>
            <a:fillRect/>
          </a:stretch>
        </p:blipFill>
        <p:spPr bwMode="auto">
          <a:xfrm>
            <a:off x="609600" y="11509"/>
            <a:ext cx="8001000" cy="6000750"/>
          </a:xfrm>
          <a:prstGeom prst="rect">
            <a:avLst/>
          </a:prstGeom>
          <a:noFill/>
        </p:spPr>
      </p:pic>
      <p:sp>
        <p:nvSpPr>
          <p:cNvPr id="3" name="Text Placeholder 2"/>
          <p:cNvSpPr>
            <a:spLocks noGrp="1"/>
          </p:cNvSpPr>
          <p:nvPr>
            <p:ph type="body" sz="half" idx="2"/>
          </p:nvPr>
        </p:nvSpPr>
        <p:spPr>
          <a:xfrm>
            <a:off x="0" y="6031367"/>
            <a:ext cx="9144000" cy="804862"/>
          </a:xfrm>
        </p:spPr>
        <p:txBody>
          <a:bodyPr/>
          <a:lstStyle/>
          <a:p>
            <a:r>
              <a:rPr lang="en-US" dirty="0" smtClean="0"/>
              <a:t>Over the next few slides, notice two things: (1) how many students and (2) the wide range of age of the students.  Imagine how challenging it must’ve been for a single teacher to teach all subjects to all of these different-aged students at the same time.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Documents\My Pictures\education reform 4.jpg"/>
          <p:cNvPicPr>
            <a:picLocks noGrp="1" noChangeAspect="1" noChangeArrowheads="1"/>
          </p:cNvPicPr>
          <p:nvPr>
            <p:ph idx="1"/>
          </p:nvPr>
        </p:nvPicPr>
        <p:blipFill>
          <a:blip r:embed="rId2" cstate="print"/>
          <a:srcRect/>
          <a:stretch>
            <a:fillRect/>
          </a:stretch>
        </p:blipFill>
        <p:spPr bwMode="auto">
          <a:xfrm>
            <a:off x="0" y="1447800"/>
            <a:ext cx="9366250" cy="4495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y Documents\My Pictures\education reform #2.jpg"/>
          <p:cNvPicPr>
            <a:picLocks noGrp="1" noChangeAspect="1" noChangeArrowheads="1"/>
          </p:cNvPicPr>
          <p:nvPr>
            <p:ph idx="1"/>
          </p:nvPr>
        </p:nvPicPr>
        <p:blipFill>
          <a:blip r:embed="rId2" cstate="print"/>
          <a:srcRect/>
          <a:stretch>
            <a:fillRect/>
          </a:stretch>
        </p:blipFill>
        <p:spPr bwMode="auto">
          <a:xfrm>
            <a:off x="152400" y="152400"/>
            <a:ext cx="8646250" cy="65128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y Documents\My Pictures\education reform 6.jpg"/>
          <p:cNvPicPr>
            <a:picLocks noGrp="1" noChangeAspect="1" noChangeArrowheads="1"/>
          </p:cNvPicPr>
          <p:nvPr>
            <p:ph type="pic" idx="1"/>
          </p:nvPr>
        </p:nvPicPr>
        <p:blipFill>
          <a:blip r:embed="rId2" cstate="print"/>
          <a:srcRect l="2933" r="2933"/>
          <a:stretch>
            <a:fillRect/>
          </a:stretch>
        </p:blipFill>
        <p:spPr bwMode="auto">
          <a:xfrm>
            <a:off x="579172" y="59543"/>
            <a:ext cx="7985655" cy="5989241"/>
          </a:xfrm>
          <a:prstGeom prst="rect">
            <a:avLst/>
          </a:prstGeom>
          <a:noFill/>
        </p:spPr>
      </p:pic>
      <p:sp>
        <p:nvSpPr>
          <p:cNvPr id="3" name="Text Placeholder 2"/>
          <p:cNvSpPr>
            <a:spLocks noGrp="1"/>
          </p:cNvSpPr>
          <p:nvPr>
            <p:ph type="body" sz="half" idx="2"/>
          </p:nvPr>
        </p:nvSpPr>
        <p:spPr>
          <a:xfrm>
            <a:off x="0" y="6053138"/>
            <a:ext cx="9144000" cy="804862"/>
          </a:xfrm>
        </p:spPr>
        <p:txBody>
          <a:bodyPr/>
          <a:lstStyle/>
          <a:p>
            <a:r>
              <a:rPr lang="en-US" dirty="0" smtClean="0"/>
              <a:t>No school buses here.  The vast majority of students walked to school (often from farms that were multiple miles away).  Lucky students were able to ride a donkey or horse.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y Documents\My Pictures\education reform 8.jpg"/>
          <p:cNvPicPr>
            <a:picLocks noGrp="1" noChangeAspect="1" noChangeArrowheads="1"/>
          </p:cNvPicPr>
          <p:nvPr>
            <p:ph type="pic" idx="1"/>
          </p:nvPr>
        </p:nvPicPr>
        <p:blipFill>
          <a:blip r:embed="rId2" cstate="print"/>
          <a:srcRect l="14163" r="14163"/>
          <a:stretch>
            <a:fillRect/>
          </a:stretch>
        </p:blipFill>
        <p:spPr bwMode="auto">
          <a:xfrm>
            <a:off x="762000" y="13063"/>
            <a:ext cx="7823200" cy="5867400"/>
          </a:xfrm>
          <a:prstGeom prst="rect">
            <a:avLst/>
          </a:prstGeom>
          <a:noFill/>
        </p:spPr>
      </p:pic>
      <p:sp>
        <p:nvSpPr>
          <p:cNvPr id="3" name="Text Placeholder 2"/>
          <p:cNvSpPr>
            <a:spLocks noGrp="1"/>
          </p:cNvSpPr>
          <p:nvPr>
            <p:ph type="body" sz="half" idx="2"/>
          </p:nvPr>
        </p:nvSpPr>
        <p:spPr>
          <a:xfrm>
            <a:off x="0" y="6053138"/>
            <a:ext cx="9144000" cy="804862"/>
          </a:xfrm>
        </p:spPr>
        <p:txBody>
          <a:bodyPr/>
          <a:lstStyle/>
          <a:p>
            <a:r>
              <a:rPr lang="en-US" dirty="0" smtClean="0"/>
              <a:t>Overcrowding was always an issue.  One school would typically serve a students from a very large area.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363</Words>
  <Application>Microsoft Office PowerPoint</Application>
  <PresentationFormat>On-screen Show (4:3)</PresentationFormat>
  <Paragraphs>18</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Education Reform in the 1800’s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School Reforms</vt:lpstr>
    </vt:vector>
  </TitlesOfParts>
  <Company>Howell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Reform</dc:title>
  <dc:creator>bradner1</dc:creator>
  <cp:lastModifiedBy>Bradner, Mike</cp:lastModifiedBy>
  <cp:revision>19</cp:revision>
  <dcterms:created xsi:type="dcterms:W3CDTF">2014-03-14T10:13:41Z</dcterms:created>
  <dcterms:modified xsi:type="dcterms:W3CDTF">2020-03-16T12:11:23Z</dcterms:modified>
</cp:coreProperties>
</file>