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80" r:id="rId3"/>
    <p:sldId id="261" r:id="rId4"/>
    <p:sldId id="262" r:id="rId5"/>
    <p:sldId id="282" r:id="rId6"/>
    <p:sldId id="257" r:id="rId7"/>
    <p:sldId id="264" r:id="rId8"/>
    <p:sldId id="265" r:id="rId9"/>
    <p:sldId id="263" r:id="rId10"/>
    <p:sldId id="266" r:id="rId11"/>
    <p:sldId id="267" r:id="rId12"/>
    <p:sldId id="268" r:id="rId13"/>
    <p:sldId id="269" r:id="rId14"/>
    <p:sldId id="278" r:id="rId15"/>
    <p:sldId id="270" r:id="rId16"/>
    <p:sldId id="271" r:id="rId17"/>
    <p:sldId id="272" r:id="rId18"/>
    <p:sldId id="276" r:id="rId19"/>
    <p:sldId id="277" r:id="rId20"/>
    <p:sldId id="273" r:id="rId21"/>
    <p:sldId id="274" r:id="rId22"/>
    <p:sldId id="275" r:id="rId23"/>
    <p:sldId id="281" r:id="rId24"/>
    <p:sldId id="258" r:id="rId2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DD0B97E-E45B-4B36-9C56-930B64E4289D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F2FB2DC-87E0-4B41-8E41-87205C5C1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25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8653A-30F5-49E0-8D6E-B2F55483D4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08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462C-9364-4662-AEFC-77C6FCC167E1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DA30-ABFA-4FD2-860E-F172F89D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02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462C-9364-4662-AEFC-77C6FCC167E1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DA30-ABFA-4FD2-860E-F172F89D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9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462C-9364-4662-AEFC-77C6FCC167E1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DA30-ABFA-4FD2-860E-F172F89D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80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462C-9364-4662-AEFC-77C6FCC167E1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DA30-ABFA-4FD2-860E-F172F89D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4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462C-9364-4662-AEFC-77C6FCC167E1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DA30-ABFA-4FD2-860E-F172F89D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7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462C-9364-4662-AEFC-77C6FCC167E1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DA30-ABFA-4FD2-860E-F172F89D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7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462C-9364-4662-AEFC-77C6FCC167E1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DA30-ABFA-4FD2-860E-F172F89D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0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462C-9364-4662-AEFC-77C6FCC167E1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DA30-ABFA-4FD2-860E-F172F89D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0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462C-9364-4662-AEFC-77C6FCC167E1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DA30-ABFA-4FD2-860E-F172F89D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1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462C-9364-4662-AEFC-77C6FCC167E1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DA30-ABFA-4FD2-860E-F172F89D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4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462C-9364-4662-AEFC-77C6FCC167E1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DA30-ABFA-4FD2-860E-F172F89D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2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9462C-9364-4662-AEFC-77C6FCC167E1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1DA30-ABFA-4FD2-860E-F172F89D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9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accordingtobradner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accordingtobradner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Welcome</a:t>
            </a:r>
            <a:r>
              <a:rPr lang="en-US" b="1" dirty="0"/>
              <a:t> </a:t>
            </a:r>
            <a:r>
              <a:rPr lang="en-US" b="1" dirty="0" smtClean="0"/>
              <a:t>to </a:t>
            </a:r>
            <a:r>
              <a:rPr lang="en-US" b="1" dirty="0" err="1" smtClean="0"/>
              <a:t>Bradnerville</a:t>
            </a:r>
            <a:r>
              <a:rPr lang="en-US" b="1" dirty="0" smtClean="0"/>
              <a:t>!!!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*established 1998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4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do you do if you miss a day of school?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You have 2 choices: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you return, go to the “What Did I Miss?” board in the classroom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Visit my website:  </a:t>
            </a:r>
            <a:r>
              <a:rPr lang="en-US" dirty="0" smtClean="0">
                <a:hlinkClick r:id="rId2"/>
              </a:rPr>
              <a:t>www.historyaccordingtobradner.com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***Please bookmark this site in your cellphone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73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My Tardy Policy: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When the bell rings, you need to be in your seat.  If you’re not, you’re late.  </a:t>
            </a:r>
            <a:r>
              <a:rPr lang="en-US" dirty="0" smtClean="0"/>
              <a:t>Phone call home after 3, tardy referral on your 4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64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At the </a:t>
            </a:r>
            <a:r>
              <a:rPr lang="en-US" b="1" i="1" dirty="0" smtClean="0">
                <a:solidFill>
                  <a:srgbClr val="FF0000"/>
                </a:solidFill>
              </a:rPr>
              <a:t>end of the hour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rgbClr val="0070C0"/>
                </a:solidFill>
              </a:rPr>
              <a:t>The bell does not dismiss you, the King does!!!</a:t>
            </a:r>
          </a:p>
          <a:p>
            <a:pPr marL="0" indent="0">
              <a:buNone/>
            </a:pPr>
            <a:endParaRPr lang="en-US" sz="5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5400" b="1" dirty="0" smtClean="0">
                <a:solidFill>
                  <a:srgbClr val="0070C0"/>
                </a:solidFill>
              </a:rPr>
              <a:t>If you want to leave on time, everyone needs to be in their assigned seats!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7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History </a:t>
            </a:r>
            <a:r>
              <a:rPr lang="en-US" b="1" dirty="0" smtClean="0"/>
              <a:t>Notebooks and/or pocket folder: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You need </a:t>
            </a:r>
            <a:r>
              <a:rPr lang="en-US" dirty="0" smtClean="0">
                <a:solidFill>
                  <a:srgbClr val="FF0000"/>
                </a:solidFill>
              </a:rPr>
              <a:t>either a </a:t>
            </a:r>
            <a:r>
              <a:rPr lang="en-US" b="1" i="1" dirty="0" smtClean="0">
                <a:solidFill>
                  <a:srgbClr val="FF0000"/>
                </a:solidFill>
              </a:rPr>
              <a:t>single-subject </a:t>
            </a:r>
            <a:r>
              <a:rPr lang="en-US" b="1" i="1" dirty="0" smtClean="0">
                <a:solidFill>
                  <a:srgbClr val="FF0000"/>
                </a:solidFill>
              </a:rPr>
              <a:t>notebook </a:t>
            </a:r>
            <a:r>
              <a:rPr lang="en-US" dirty="0" smtClean="0">
                <a:solidFill>
                  <a:srgbClr val="FF0000"/>
                </a:solidFill>
              </a:rPr>
              <a:t>or a </a:t>
            </a:r>
            <a:r>
              <a:rPr lang="en-US" b="1" i="1" dirty="0" smtClean="0">
                <a:solidFill>
                  <a:srgbClr val="FF0000"/>
                </a:solidFill>
              </a:rPr>
              <a:t>pocket folder </a:t>
            </a:r>
            <a:r>
              <a:rPr lang="en-US" dirty="0" smtClean="0">
                <a:solidFill>
                  <a:srgbClr val="FF0000"/>
                </a:solidFill>
              </a:rPr>
              <a:t>for this class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Notebooks/folders will be purged after each unit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You must have yours no later than </a:t>
            </a:r>
            <a:r>
              <a:rPr lang="en-US" b="1" i="1" dirty="0" smtClean="0">
                <a:solidFill>
                  <a:srgbClr val="FF0000"/>
                </a:solidFill>
              </a:rPr>
              <a:t>next Tuesday (</a:t>
            </a:r>
            <a:r>
              <a:rPr lang="en-US" b="1" i="1" dirty="0" smtClean="0">
                <a:solidFill>
                  <a:srgbClr val="FF0000"/>
                </a:solidFill>
              </a:rPr>
              <a:t>9/3) 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lvl="3"/>
            <a:endParaRPr lang="en-US" b="1" i="1" dirty="0">
              <a:solidFill>
                <a:srgbClr val="FF0000"/>
              </a:solidFill>
            </a:endParaRPr>
          </a:p>
          <a:p>
            <a:pPr marL="3657600" lvl="8" indent="0">
              <a:buNone/>
            </a:pP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8" y="1"/>
            <a:ext cx="11962356" cy="889347"/>
          </a:xfrm>
        </p:spPr>
        <p:txBody>
          <a:bodyPr/>
          <a:lstStyle/>
          <a:p>
            <a:r>
              <a:rPr lang="en-US" b="1" dirty="0" smtClean="0"/>
              <a:t>Demonstrating What You’ve Learned In This Class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51354"/>
            <a:ext cx="10515600" cy="4922728"/>
          </a:xfrm>
        </p:spPr>
        <p:txBody>
          <a:bodyPr/>
          <a:lstStyle/>
          <a:p>
            <a:r>
              <a:rPr lang="en-US" sz="1800" dirty="0" smtClean="0">
                <a:solidFill>
                  <a:srgbClr val="FF0000"/>
                </a:solidFill>
              </a:rPr>
              <a:t>Group/partner work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Reporting out to the class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Rubric (below)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260652"/>
              </p:ext>
            </p:extLst>
          </p:nvPr>
        </p:nvGraphicFramePr>
        <p:xfrm>
          <a:off x="100210" y="1741119"/>
          <a:ext cx="11962355" cy="5116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471">
                  <a:extLst>
                    <a:ext uri="{9D8B030D-6E8A-4147-A177-3AD203B41FA5}">
                      <a16:colId xmlns:a16="http://schemas.microsoft.com/office/drawing/2014/main" val="136578648"/>
                    </a:ext>
                  </a:extLst>
                </a:gridCol>
                <a:gridCol w="2392471">
                  <a:extLst>
                    <a:ext uri="{9D8B030D-6E8A-4147-A177-3AD203B41FA5}">
                      <a16:colId xmlns:a16="http://schemas.microsoft.com/office/drawing/2014/main" val="407997821"/>
                    </a:ext>
                  </a:extLst>
                </a:gridCol>
                <a:gridCol w="2392471">
                  <a:extLst>
                    <a:ext uri="{9D8B030D-6E8A-4147-A177-3AD203B41FA5}">
                      <a16:colId xmlns:a16="http://schemas.microsoft.com/office/drawing/2014/main" val="3137666066"/>
                    </a:ext>
                  </a:extLst>
                </a:gridCol>
                <a:gridCol w="2392471">
                  <a:extLst>
                    <a:ext uri="{9D8B030D-6E8A-4147-A177-3AD203B41FA5}">
                      <a16:colId xmlns:a16="http://schemas.microsoft.com/office/drawing/2014/main" val="3144589091"/>
                    </a:ext>
                  </a:extLst>
                </a:gridCol>
                <a:gridCol w="2392471">
                  <a:extLst>
                    <a:ext uri="{9D8B030D-6E8A-4147-A177-3AD203B41FA5}">
                      <a16:colId xmlns:a16="http://schemas.microsoft.com/office/drawing/2014/main" val="2792115383"/>
                    </a:ext>
                  </a:extLst>
                </a:gridCol>
              </a:tblGrid>
              <a:tr h="6758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Accurate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Connected to Big Question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Creative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817911"/>
                  </a:ext>
                </a:extLst>
              </a:tr>
              <a:tr h="1255084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Covered</a:t>
                      </a:r>
                      <a:r>
                        <a:rPr lang="en-US" baseline="0" dirty="0" smtClean="0"/>
                        <a:t> all important info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info is accurate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Made clear connection to Big Question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Selected</a:t>
                      </a:r>
                      <a:r>
                        <a:rPr lang="en-US" baseline="0" dirty="0" smtClean="0"/>
                        <a:t> and completed a level 3 task at an 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grade level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304687"/>
                  </a:ext>
                </a:extLst>
              </a:tr>
              <a:tr h="1255084">
                <a:tc>
                  <a:txBody>
                    <a:bodyPr/>
                    <a:lstStyle/>
                    <a:p>
                      <a:r>
                        <a:rPr lang="en-US" dirty="0" smtClean="0"/>
                        <a:t>2 </a:t>
                      </a:r>
                      <a:r>
                        <a:rPr lang="en-US" dirty="0" err="1" smtClean="0"/>
                        <a:t>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Covered some important info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 info is accurate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Connection was</a:t>
                      </a:r>
                      <a:r>
                        <a:rPr lang="en-US" baseline="0" dirty="0" smtClean="0"/>
                        <a:t> made but unclear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Selected</a:t>
                      </a:r>
                      <a:r>
                        <a:rPr lang="en-US" baseline="0" dirty="0" smtClean="0"/>
                        <a:t> and completed a level 2 task at an 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grade level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085668"/>
                  </a:ext>
                </a:extLst>
              </a:tr>
              <a:tr h="1255084"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Covered very little important info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little info is accurate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Selected</a:t>
                      </a:r>
                      <a:r>
                        <a:rPr lang="en-US" baseline="0" dirty="0" smtClean="0"/>
                        <a:t> and completed a level 1 task at an 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grade level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137838"/>
                  </a:ext>
                </a:extLst>
              </a:tr>
              <a:tr h="675815">
                <a:tc>
                  <a:txBody>
                    <a:bodyPr/>
                    <a:lstStyle/>
                    <a:p>
                      <a:r>
                        <a:rPr lang="en-US" dirty="0" smtClean="0"/>
                        <a:t>0 pts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Covered no important info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info</a:t>
                      </a:r>
                      <a:r>
                        <a:rPr lang="en-US" baseline="0" dirty="0" smtClean="0"/>
                        <a:t> is accurate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connection was made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task was completed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634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40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Homework: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now on, we’ll call it “</a:t>
            </a:r>
            <a:r>
              <a:rPr lang="en-US" dirty="0" err="1" smtClean="0"/>
              <a:t>home</a:t>
            </a:r>
            <a:r>
              <a:rPr lang="en-US" b="1" dirty="0" err="1" smtClean="0"/>
              <a:t>fun</a:t>
            </a:r>
            <a:r>
              <a:rPr lang="en-US" dirty="0" smtClean="0"/>
              <a:t>” instead</a:t>
            </a:r>
          </a:p>
          <a:p>
            <a:r>
              <a:rPr lang="en-US" dirty="0" smtClean="0"/>
              <a:t>If you take advantage of the time provided in class, you won’t have much of it.  If you don’t, you will (and I’ll be contacting home to talk to mom/dad about it)</a:t>
            </a:r>
          </a:p>
          <a:p>
            <a:r>
              <a:rPr lang="en-US" dirty="0" smtClean="0"/>
              <a:t>Any </a:t>
            </a:r>
            <a:r>
              <a:rPr lang="en-US" dirty="0" smtClean="0"/>
              <a:t>assignment can be turned in late (‘til the last day of the quarter), but only </a:t>
            </a:r>
            <a:r>
              <a:rPr lang="en-US" dirty="0" smtClean="0"/>
              <a:t>for minimal credit</a:t>
            </a:r>
            <a:endParaRPr lang="en-US" dirty="0" smtClean="0"/>
          </a:p>
          <a:p>
            <a:r>
              <a:rPr lang="en-US" dirty="0" err="1" smtClean="0"/>
              <a:t>Homefun</a:t>
            </a:r>
            <a:r>
              <a:rPr lang="en-US" dirty="0" smtClean="0"/>
              <a:t> isn’t busywork – it has a purpose.  Please do yours every </a:t>
            </a:r>
            <a:r>
              <a:rPr lang="en-US" dirty="0" smtClean="0"/>
              <a:t>time it’s assigned!</a:t>
            </a:r>
            <a:endParaRPr lang="en-US" dirty="0" smtClean="0"/>
          </a:p>
          <a:p>
            <a:r>
              <a:rPr lang="en-US" dirty="0" smtClean="0"/>
              <a:t>If zeros become a habit for you, I’ll be communicating with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6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Snacks: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bring snacks to class</a:t>
            </a:r>
          </a:p>
          <a:p>
            <a:r>
              <a:rPr lang="en-US" dirty="0" smtClean="0"/>
              <a:t>You can bring water to class</a:t>
            </a:r>
          </a:p>
          <a:p>
            <a:r>
              <a:rPr lang="en-US" dirty="0" smtClean="0"/>
              <a:t>These are </a:t>
            </a:r>
            <a:r>
              <a:rPr lang="en-US" i="1" dirty="0" smtClean="0"/>
              <a:t>privileges</a:t>
            </a:r>
            <a:r>
              <a:rPr lang="en-US" dirty="0" smtClean="0"/>
              <a:t> -- if either becomes a distraction, or if litter becomes a problem in </a:t>
            </a:r>
            <a:r>
              <a:rPr lang="en-US" dirty="0" err="1" smtClean="0"/>
              <a:t>Bradnerville</a:t>
            </a:r>
            <a:r>
              <a:rPr lang="en-US" dirty="0" smtClean="0"/>
              <a:t>, these privileges will be </a:t>
            </a:r>
            <a:r>
              <a:rPr lang="en-US" dirty="0" smtClean="0"/>
              <a:t>lost</a:t>
            </a: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***Common sense: if you make a mess with your food, please clean it up the best you can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Cell Phones: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all love ‘</a:t>
            </a:r>
            <a:r>
              <a:rPr lang="en-US" dirty="0" err="1" smtClean="0"/>
              <a:t>em</a:t>
            </a:r>
            <a:r>
              <a:rPr lang="en-US" dirty="0" smtClean="0"/>
              <a:t>, but they must be off and away in this class</a:t>
            </a:r>
          </a:p>
          <a:p>
            <a:r>
              <a:rPr lang="en-US" dirty="0" smtClean="0"/>
              <a:t>I won’t be on mine either</a:t>
            </a:r>
          </a:p>
          <a:p>
            <a:r>
              <a:rPr lang="en-US" dirty="0" smtClean="0"/>
              <a:t>If there is some emergency at home, your parent will contact the office, and they will find you and relay the 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5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Lost-and-Found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on the file cabinets next to the old radio</a:t>
            </a:r>
          </a:p>
          <a:p>
            <a:r>
              <a:rPr lang="en-US" dirty="0" smtClean="0"/>
              <a:t>If not claimed within a week, I’ll move things to the school lost-and-found downstairs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9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Passes…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get three (3) per quarter</a:t>
            </a:r>
          </a:p>
          <a:p>
            <a:r>
              <a:rPr lang="en-US" dirty="0" smtClean="0"/>
              <a:t>You need </a:t>
            </a:r>
            <a:r>
              <a:rPr lang="en-US" b="1" dirty="0" smtClean="0"/>
              <a:t>your</a:t>
            </a:r>
            <a:r>
              <a:rPr lang="en-US" dirty="0" smtClean="0"/>
              <a:t> pass sheet</a:t>
            </a:r>
            <a:endParaRPr lang="en-US" dirty="0" smtClean="0"/>
          </a:p>
          <a:p>
            <a:r>
              <a:rPr lang="en-US" dirty="0" smtClean="0"/>
              <a:t>If you need to </a:t>
            </a:r>
            <a:r>
              <a:rPr lang="en-US" dirty="0" smtClean="0"/>
              <a:t>use the bathroom in an emergency</a:t>
            </a:r>
            <a:r>
              <a:rPr lang="en-US" dirty="0" smtClean="0"/>
              <a:t>, </a:t>
            </a:r>
            <a:r>
              <a:rPr lang="en-US" dirty="0" smtClean="0"/>
              <a:t>and you don’t have </a:t>
            </a:r>
            <a:r>
              <a:rPr lang="en-US" b="1" dirty="0" smtClean="0"/>
              <a:t>your</a:t>
            </a:r>
            <a:r>
              <a:rPr lang="en-US" dirty="0" smtClean="0"/>
              <a:t> planner, </a:t>
            </a:r>
            <a:r>
              <a:rPr lang="en-US" dirty="0" smtClean="0"/>
              <a:t>you’ll need to use the bathroom in the main office (my office pass will cost you 2 minutes after class)</a:t>
            </a:r>
            <a:endParaRPr lang="en-US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***</a:t>
            </a:r>
            <a:r>
              <a:rPr lang="en-US" sz="2400" dirty="0" smtClean="0">
                <a:solidFill>
                  <a:srgbClr val="FF0000"/>
                </a:solidFill>
              </a:rPr>
              <a:t>New pass sheets will be handed out on the first day of 3</a:t>
            </a:r>
            <a:r>
              <a:rPr lang="en-US" sz="2400" baseline="30000" dirty="0" smtClean="0">
                <a:solidFill>
                  <a:srgbClr val="FF0000"/>
                </a:solidFill>
              </a:rPr>
              <a:t>rd</a:t>
            </a:r>
            <a:r>
              <a:rPr lang="en-US" sz="2400" dirty="0" smtClean="0">
                <a:solidFill>
                  <a:srgbClr val="FF0000"/>
                </a:solidFill>
              </a:rPr>
              <a:t> quarter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6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3"/>
            <a:ext cx="9144000" cy="4754563"/>
          </a:xfrm>
        </p:spPr>
        <p:txBody>
          <a:bodyPr vert="horz">
            <a:normAutofit/>
          </a:bodyPr>
          <a:lstStyle/>
          <a:p>
            <a:pPr>
              <a:buNone/>
            </a:pPr>
            <a:endParaRPr lang="en-US" sz="2000" b="1" dirty="0"/>
          </a:p>
          <a:p>
            <a:pPr>
              <a:buNone/>
            </a:pPr>
            <a:r>
              <a:rPr lang="en-US" sz="6000" dirty="0">
                <a:solidFill>
                  <a:srgbClr val="FF0000"/>
                </a:solidFill>
              </a:rPr>
              <a:t>	</a:t>
            </a:r>
            <a:r>
              <a:rPr lang="en-US" sz="6000" dirty="0">
                <a:solidFill>
                  <a:srgbClr val="FF0000"/>
                </a:solidFill>
              </a:rPr>
              <a:t>“School-related puns are in a class by themselves…</a:t>
            </a:r>
            <a:r>
              <a:rPr lang="en-US" sz="6000" i="1" dirty="0">
                <a:solidFill>
                  <a:srgbClr val="FF0000"/>
                </a:solidFill>
              </a:rPr>
              <a:t>”</a:t>
            </a:r>
            <a:endParaRPr lang="en-US" sz="6000" i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dirty="0">
                <a:solidFill>
                  <a:srgbClr val="FF0000"/>
                </a:solidFill>
              </a:rPr>
              <a:t>		</a:t>
            </a:r>
          </a:p>
          <a:p>
            <a:pPr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dirty="0">
                <a:solidFill>
                  <a:srgbClr val="FF0000"/>
                </a:solidFill>
              </a:rPr>
              <a:t>		</a:t>
            </a:r>
            <a:r>
              <a:rPr lang="en-US" sz="6000" b="1" dirty="0">
                <a:solidFill>
                  <a:srgbClr val="FF0000"/>
                </a:solidFill>
              </a:rPr>
              <a:t>	</a:t>
            </a:r>
            <a:endParaRPr lang="en-US" sz="60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dirty="0" smtClean="0"/>
              <a:t>						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457203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Quote of the Day:</a:t>
            </a:r>
          </a:p>
        </p:txBody>
      </p:sp>
    </p:spTree>
    <p:extLst>
      <p:ext uri="{BB962C8B-B14F-4D97-AF65-F5344CB8AC3E}">
        <p14:creationId xmlns:p14="http://schemas.microsoft.com/office/powerpoint/2010/main" val="240446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“Quality Work</a:t>
            </a:r>
            <a:r>
              <a:rPr lang="en-US" b="1" dirty="0" smtClean="0"/>
              <a:t>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34" y="1825625"/>
            <a:ext cx="11962356" cy="4900852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This is your </a:t>
            </a:r>
            <a:r>
              <a:rPr lang="en-US" sz="2800" dirty="0" smtClean="0"/>
              <a:t>job  (p.s. You’ll </a:t>
            </a:r>
            <a:r>
              <a:rPr lang="en-US" sz="2800" dirty="0" smtClean="0"/>
              <a:t>get out of school what you put into </a:t>
            </a:r>
            <a:r>
              <a:rPr lang="en-US" sz="2800" dirty="0" smtClean="0"/>
              <a:t>it)</a:t>
            </a:r>
            <a:endParaRPr lang="en-US" sz="2800" dirty="0" smtClean="0"/>
          </a:p>
          <a:p>
            <a:pPr lvl="1"/>
            <a:r>
              <a:rPr lang="en-US" sz="2800" dirty="0" smtClean="0"/>
              <a:t>Part of my job is to prepare you for high school, so I won’t accept garbage or sub-eighth-grade-quality work from you</a:t>
            </a:r>
          </a:p>
          <a:p>
            <a:pPr lvl="1"/>
            <a:r>
              <a:rPr lang="en-US" sz="2800" dirty="0" smtClean="0"/>
              <a:t>“Quality Work”…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s complete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s neat and easy to read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dentifies the author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dentifies the assignment (has a title)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r</a:t>
            </a:r>
            <a:r>
              <a:rPr lang="en-US" sz="2800" dirty="0" smtClean="0">
                <a:solidFill>
                  <a:srgbClr val="FF0000"/>
                </a:solidFill>
              </a:rPr>
              <a:t>eflects 100% effort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68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Expectations: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Bring all needed materials to class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Remain in seat during instructional time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Keep hands, feet, and other objects to yourself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Be respectful (</a:t>
            </a:r>
            <a:r>
              <a:rPr lang="en-US" i="1" dirty="0" smtClean="0">
                <a:solidFill>
                  <a:srgbClr val="FF0000"/>
                </a:solidFill>
              </a:rPr>
              <a:t>to self, others, and property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Follow directions the first time they are given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87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What are your expectations of me?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4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9277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M&amp;M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0885"/>
            <a:ext cx="10515600" cy="5580993"/>
          </a:xfrm>
        </p:spPr>
        <p:txBody>
          <a:bodyPr>
            <a:normAutofit/>
          </a:bodyPr>
          <a:lstStyle/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Take 5 M&amp;M’s                                                                                     </a:t>
            </a:r>
          </a:p>
          <a:p>
            <a:pPr marL="914400" lvl="2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en-US" sz="2800" dirty="0">
                <a:solidFill>
                  <a:srgbClr val="FF0000"/>
                </a:solidFill>
              </a:rPr>
              <a:t>***DO NOT EAT THEM UNTIL </a:t>
            </a:r>
            <a:r>
              <a:rPr lang="en-US" sz="2800" dirty="0" err="1" smtClean="0">
                <a:solidFill>
                  <a:srgbClr val="FF0000"/>
                </a:solidFill>
              </a:rPr>
              <a:t>King.B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SAYS YOU CAN***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2.   Pick 3 M&amp;M’s, and share by color:</a:t>
            </a:r>
          </a:p>
          <a:p>
            <a:pPr lvl="3"/>
            <a:r>
              <a:rPr lang="en-US" sz="2800" b="1" dirty="0">
                <a:solidFill>
                  <a:schemeClr val="accent6"/>
                </a:solidFill>
              </a:rPr>
              <a:t>Green</a:t>
            </a:r>
            <a:r>
              <a:rPr lang="en-US" sz="2800" b="1" dirty="0"/>
              <a:t> </a:t>
            </a:r>
            <a:r>
              <a:rPr lang="en-US" sz="2800" dirty="0"/>
              <a:t>	favorite </a:t>
            </a:r>
            <a:r>
              <a:rPr lang="en-US" sz="2800" dirty="0" smtClean="0"/>
              <a:t>movie/book</a:t>
            </a:r>
            <a:endParaRPr lang="en-US" sz="2800" dirty="0"/>
          </a:p>
          <a:p>
            <a:pPr lvl="3"/>
            <a:r>
              <a:rPr lang="en-US" sz="2800" b="1" dirty="0">
                <a:solidFill>
                  <a:srgbClr val="FF0000"/>
                </a:solidFill>
              </a:rPr>
              <a:t>Red</a:t>
            </a:r>
            <a:r>
              <a:rPr lang="en-US" sz="2800" dirty="0"/>
              <a:t>	favorite sport	</a:t>
            </a:r>
          </a:p>
          <a:p>
            <a:pPr lvl="3"/>
            <a:r>
              <a:rPr lang="en-US" sz="2800" b="1" dirty="0">
                <a:solidFill>
                  <a:srgbClr val="FFFF00"/>
                </a:solidFill>
              </a:rPr>
              <a:t>Yellow</a:t>
            </a:r>
            <a:r>
              <a:rPr lang="en-US" sz="2800" dirty="0"/>
              <a:t>	A hobby of mine is…</a:t>
            </a:r>
          </a:p>
          <a:p>
            <a:pPr lvl="3"/>
            <a:r>
              <a:rPr lang="en-US" sz="2800" b="1" dirty="0">
                <a:solidFill>
                  <a:schemeClr val="accent5"/>
                </a:solidFill>
              </a:rPr>
              <a:t>Blue</a:t>
            </a:r>
            <a:r>
              <a:rPr lang="en-US" sz="2800" dirty="0"/>
              <a:t>	favorite music group/performer</a:t>
            </a:r>
          </a:p>
          <a:p>
            <a:pPr lvl="3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Brown</a:t>
            </a:r>
            <a:r>
              <a:rPr lang="en-US" sz="2800" dirty="0"/>
              <a:t>	Something I do well…</a:t>
            </a:r>
          </a:p>
          <a:p>
            <a:pPr lvl="3"/>
            <a:r>
              <a:rPr lang="en-US" sz="2800" b="1" dirty="0">
                <a:solidFill>
                  <a:srgbClr val="FFC000"/>
                </a:solidFill>
              </a:rPr>
              <a:t>Orange</a:t>
            </a:r>
            <a:r>
              <a:rPr lang="en-US" sz="2800" dirty="0"/>
              <a:t>	If I won a million dollars, I’d…</a:t>
            </a:r>
            <a:r>
              <a:rPr lang="en-US" sz="2800" dirty="0"/>
              <a:t>	</a:t>
            </a:r>
            <a:r>
              <a:rPr lang="en-US" sz="2800" dirty="0"/>
              <a:t>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94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0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Meet the King of </a:t>
            </a:r>
            <a:r>
              <a:rPr lang="en-US" b="1" dirty="0" err="1" smtClean="0"/>
              <a:t>Bradnerville</a:t>
            </a:r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89092" y="6217920"/>
            <a:ext cx="3001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                  (The guy, not the fish…)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140" y="1566141"/>
            <a:ext cx="3441816" cy="458908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62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About me: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22</a:t>
            </a:r>
            <a:r>
              <a:rPr lang="en-US" baseline="30000" dirty="0" smtClean="0">
                <a:solidFill>
                  <a:srgbClr val="FF0000"/>
                </a:solidFill>
              </a:rPr>
              <a:t>nd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year teaching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Married </a:t>
            </a:r>
            <a:r>
              <a:rPr lang="en-US" dirty="0" smtClean="0">
                <a:solidFill>
                  <a:srgbClr val="FF0000"/>
                </a:solidFill>
              </a:rPr>
              <a:t>5 </a:t>
            </a:r>
            <a:r>
              <a:rPr lang="en-US" dirty="0" smtClean="0">
                <a:solidFill>
                  <a:srgbClr val="FF0000"/>
                </a:solidFill>
              </a:rPr>
              <a:t>years ago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My daughter, Maddie, is a </a:t>
            </a:r>
            <a:r>
              <a:rPr lang="en-US" dirty="0" smtClean="0">
                <a:solidFill>
                  <a:srgbClr val="FF0000"/>
                </a:solidFill>
              </a:rPr>
              <a:t>sophomore</a:t>
            </a:r>
            <a:r>
              <a:rPr lang="en-US" dirty="0" smtClean="0">
                <a:solidFill>
                  <a:srgbClr val="FF0000"/>
                </a:solidFill>
              </a:rPr>
              <a:t> at Cleary University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 have two dogs – </a:t>
            </a:r>
            <a:r>
              <a:rPr lang="en-US" i="1" dirty="0" smtClean="0">
                <a:solidFill>
                  <a:srgbClr val="FF0000"/>
                </a:solidFill>
              </a:rPr>
              <a:t>Barney, and Sprinkles </a:t>
            </a:r>
            <a:r>
              <a:rPr lang="en-US" dirty="0" smtClean="0">
                <a:solidFill>
                  <a:srgbClr val="FF0000"/>
                </a:solidFill>
              </a:rPr>
              <a:t>(yes, Sprinkles…)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do I do when I’m not teaching?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Fishing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Biking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Hiking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Hoarding (just look around you – I obviously have a problem…)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08739" y="3973605"/>
            <a:ext cx="3471307" cy="195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Happy Place…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Manistee, Michigan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 descr="Image result for manistee, michigan 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32" y="2223552"/>
            <a:ext cx="3003079" cy="351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anistee harbo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875" y="2223551"/>
            <a:ext cx="6486300" cy="430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9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51" y="903206"/>
            <a:ext cx="3484626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3146"/>
            <a:ext cx="5055524" cy="3791643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508" y="4156768"/>
            <a:ext cx="3147292" cy="236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7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My Education: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University of Michigan </a:t>
            </a:r>
            <a:r>
              <a:rPr lang="en-US" dirty="0" smtClean="0"/>
              <a:t>(bachelors degree in Anthropology)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Eastern Michigan University </a:t>
            </a:r>
            <a:r>
              <a:rPr lang="en-US" dirty="0" smtClean="0"/>
              <a:t>(bachelors degree in English and History)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Marygrove</a:t>
            </a:r>
            <a:r>
              <a:rPr lang="en-US" dirty="0" smtClean="0">
                <a:solidFill>
                  <a:srgbClr val="FF0000"/>
                </a:solidFill>
              </a:rPr>
              <a:t> College </a:t>
            </a:r>
            <a:r>
              <a:rPr lang="en-US" dirty="0" smtClean="0"/>
              <a:t>(master’s degree in The Art of Teaching)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I became a teacher: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Grandpa </a:t>
            </a:r>
            <a:r>
              <a:rPr lang="en-US" dirty="0" err="1" smtClean="0"/>
              <a:t>Bradner</a:t>
            </a:r>
            <a:r>
              <a:rPr lang="en-US" dirty="0" smtClean="0"/>
              <a:t> was the founding president of Schoolcraft College </a:t>
            </a:r>
          </a:p>
          <a:p>
            <a:r>
              <a:rPr lang="en-US" dirty="0" smtClean="0"/>
              <a:t>Dad taught for </a:t>
            </a:r>
            <a:r>
              <a:rPr lang="en-US" dirty="0" smtClean="0"/>
              <a:t>over</a:t>
            </a:r>
            <a:r>
              <a:rPr lang="en-US" dirty="0" smtClean="0"/>
              <a:t> </a:t>
            </a:r>
            <a:r>
              <a:rPr lang="en-US" dirty="0" smtClean="0"/>
              <a:t>40 years</a:t>
            </a:r>
          </a:p>
          <a:p>
            <a:r>
              <a:rPr lang="en-US" dirty="0" smtClean="0"/>
              <a:t>I walked into 8</a:t>
            </a:r>
            <a:r>
              <a:rPr lang="en-US" baseline="30000" dirty="0" smtClean="0"/>
              <a:t>th</a:t>
            </a:r>
            <a:r>
              <a:rPr lang="en-US" dirty="0" smtClean="0"/>
              <a:t> grade SS, and I met Ms. </a:t>
            </a:r>
            <a:r>
              <a:rPr lang="en-US" dirty="0" err="1" smtClean="0"/>
              <a:t>Boltz</a:t>
            </a:r>
            <a:r>
              <a:rPr lang="en-US" dirty="0" smtClean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58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My Classroom Webpage: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700" dirty="0">
                <a:hlinkClick r:id="rId2"/>
              </a:rPr>
              <a:t>www.historyaccordingtobradner.com</a:t>
            </a:r>
            <a:r>
              <a:rPr lang="en-US" sz="4700" dirty="0"/>
              <a:t> 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>
                <a:solidFill>
                  <a:srgbClr val="FF0000"/>
                </a:solidFill>
              </a:rPr>
              <a:t>***All assignments, handouts, and necessary materials (textbook pages, etc.) can be found there</a:t>
            </a:r>
          </a:p>
          <a:p>
            <a:pPr marL="0" indent="0">
              <a:buNone/>
            </a:pPr>
            <a:endParaRPr lang="en-US" sz="4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FF0000"/>
                </a:solidFill>
              </a:rPr>
              <a:t>***Updated daily</a:t>
            </a:r>
          </a:p>
        </p:txBody>
      </p:sp>
    </p:spTree>
    <p:extLst>
      <p:ext uri="{BB962C8B-B14F-4D97-AF65-F5344CB8AC3E}">
        <p14:creationId xmlns:p14="http://schemas.microsoft.com/office/powerpoint/2010/main" val="339001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10076</TotalTime>
  <Words>886</Words>
  <Application>Microsoft Office PowerPoint</Application>
  <PresentationFormat>Widescreen</PresentationFormat>
  <Paragraphs>134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Welcome to Bradnerville!!!</vt:lpstr>
      <vt:lpstr>PowerPoint Presentation</vt:lpstr>
      <vt:lpstr>Meet the King of Bradnerville…</vt:lpstr>
      <vt:lpstr>About me:</vt:lpstr>
      <vt:lpstr>My Happy Place… </vt:lpstr>
      <vt:lpstr>PowerPoint Presentation</vt:lpstr>
      <vt:lpstr>My Education:</vt:lpstr>
      <vt:lpstr>Why I became a teacher:</vt:lpstr>
      <vt:lpstr>My Classroom Webpage:</vt:lpstr>
      <vt:lpstr>What do you do if you miss a day of school?</vt:lpstr>
      <vt:lpstr>My Tardy Policy:</vt:lpstr>
      <vt:lpstr>At the end of the hour:</vt:lpstr>
      <vt:lpstr>History Notebooks and/or pocket folder:</vt:lpstr>
      <vt:lpstr>Demonstrating What You’ve Learned In This Class</vt:lpstr>
      <vt:lpstr>Homework:</vt:lpstr>
      <vt:lpstr>Snacks:</vt:lpstr>
      <vt:lpstr>Cell Phones:</vt:lpstr>
      <vt:lpstr>Lost-and-Found</vt:lpstr>
      <vt:lpstr>Passes…</vt:lpstr>
      <vt:lpstr>“Quality Work”</vt:lpstr>
      <vt:lpstr>Expectations:</vt:lpstr>
      <vt:lpstr>      What are your expectations of me?</vt:lpstr>
      <vt:lpstr>M&amp;M Activity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Bradnerville!!!</dc:title>
  <dc:creator>Bradner, Mike</dc:creator>
  <cp:lastModifiedBy>Bradner, Mike</cp:lastModifiedBy>
  <cp:revision>17</cp:revision>
  <cp:lastPrinted>2019-08-22T12:01:08Z</cp:lastPrinted>
  <dcterms:created xsi:type="dcterms:W3CDTF">2018-08-24T15:41:29Z</dcterms:created>
  <dcterms:modified xsi:type="dcterms:W3CDTF">2019-08-26T16:46:14Z</dcterms:modified>
</cp:coreProperties>
</file>